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474" r:id="rId2"/>
    <p:sldId id="300" r:id="rId3"/>
    <p:sldId id="285" r:id="rId4"/>
    <p:sldId id="303" r:id="rId5"/>
    <p:sldId id="304" r:id="rId6"/>
    <p:sldId id="305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416" r:id="rId15"/>
    <p:sldId id="414" r:id="rId16"/>
    <p:sldId id="417" r:id="rId17"/>
    <p:sldId id="418" r:id="rId18"/>
    <p:sldId id="415" r:id="rId19"/>
    <p:sldId id="419" r:id="rId20"/>
    <p:sldId id="477" r:id="rId21"/>
    <p:sldId id="478" r:id="rId22"/>
    <p:sldId id="420" r:id="rId23"/>
    <p:sldId id="470" r:id="rId24"/>
    <p:sldId id="472" r:id="rId25"/>
    <p:sldId id="473" r:id="rId26"/>
    <p:sldId id="475" r:id="rId27"/>
    <p:sldId id="4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99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40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7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22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89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39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1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94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23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62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0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2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5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8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image" Target="../media/image8.png"/><Relationship Id="rId2" Type="http://schemas.microsoft.com/office/2007/relationships/media" Target="../media/media4.mp4"/><Relationship Id="rId1" Type="http://schemas.openxmlformats.org/officeDocument/2006/relationships/tags" Target="../tags/tag7.xml"/><Relationship Id="rId6" Type="http://schemas.openxmlformats.org/officeDocument/2006/relationships/image" Target="../media/image5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7" Type="http://schemas.openxmlformats.org/officeDocument/2006/relationships/image" Target="../media/image58.png"/><Relationship Id="rId2" Type="http://schemas.microsoft.com/office/2007/relationships/media" Target="../media/media5.mp4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59.png"/><Relationship Id="rId2" Type="http://schemas.microsoft.com/office/2007/relationships/media" Target="../media/media3.mp4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image" Target="../media/image8.png"/><Relationship Id="rId2" Type="http://schemas.microsoft.com/office/2007/relationships/media" Target="../media/media4.mp4"/><Relationship Id="rId1" Type="http://schemas.openxmlformats.org/officeDocument/2006/relationships/tags" Target="../tags/tag11.xml"/><Relationship Id="rId6" Type="http://schemas.openxmlformats.org/officeDocument/2006/relationships/image" Target="../media/image11.em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7" Type="http://schemas.openxmlformats.org/officeDocument/2006/relationships/image" Target="../media/image9.png"/><Relationship Id="rId2" Type="http://schemas.microsoft.com/office/2007/relationships/media" Target="../media/media5.mp4"/><Relationship Id="rId1" Type="http://schemas.openxmlformats.org/officeDocument/2006/relationships/tags" Target="../tags/tag12.xml"/><Relationship Id="rId6" Type="http://schemas.openxmlformats.org/officeDocument/2006/relationships/image" Target="../media/image12.emf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tags" Target="../tags/tag13.xml"/><Relationship Id="rId6" Type="http://schemas.openxmlformats.org/officeDocument/2006/relationships/image" Target="../media/image13.emf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9816B-E20A-3665-9C9E-070CC1FC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B48639-6024-D7F8-633E-B8A34F3EE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300" r="1300"/>
          <a:stretch/>
        </p:blipFill>
        <p:spPr>
          <a:xfrm>
            <a:off x="-26328" y="0"/>
            <a:ext cx="12244656" cy="6887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3E6D3-741A-EFB7-1AF3-70CA7B93D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Vibration isolation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0C536-A750-81A8-C05D-C7B6FA5DE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F1DD07-36A0-FDA7-9E41-FFA1245756C6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Forced vibration</a:t>
            </a:r>
          </a:p>
        </p:txBody>
      </p:sp>
    </p:spTree>
    <p:extLst>
      <p:ext uri="{BB962C8B-B14F-4D97-AF65-F5344CB8AC3E}">
        <p14:creationId xmlns:p14="http://schemas.microsoft.com/office/powerpoint/2010/main" val="824174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07533"/>
                <a:ext cx="7498493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Low frequencies: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07533"/>
                <a:ext cx="7498493" cy="5497814"/>
              </a:xfrm>
              <a:blipFill>
                <a:blip r:embed="rId6"/>
                <a:stretch>
                  <a:fillRect l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elowResonance">
            <a:hlinkClick r:id="" action="ppaction://media"/>
            <a:extLst>
              <a:ext uri="{FF2B5EF4-FFF2-40B4-BE49-F238E27FC236}">
                <a16:creationId xmlns:a16="http://schemas.microsoft.com/office/drawing/2014/main" id="{B07F469C-76E0-438B-A370-BD93FC7C917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3422" y="2724965"/>
            <a:ext cx="5334000" cy="400050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8D96785-4299-085F-B19C-C88B619A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918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231"/>
    </mc:Choice>
    <mc:Fallback xmlns="">
      <p:transition spd="slow" advTm="228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88163" objId="4"/>
        <p14:stopEvt time="121530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boveResonance">
            <a:hlinkClick r:id="" action="ppaction://media"/>
            <a:extLst>
              <a:ext uri="{FF2B5EF4-FFF2-40B4-BE49-F238E27FC236}">
                <a16:creationId xmlns:a16="http://schemas.microsoft.com/office/drawing/2014/main" id="{0D95E89A-3A2C-4572-8522-5BAF2D1EE77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422" y="2724965"/>
            <a:ext cx="5334000" cy="400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07533"/>
                <a:ext cx="7706629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High frequencies: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07533"/>
                <a:ext cx="7706629" cy="5497814"/>
              </a:xfrm>
              <a:blipFill>
                <a:blip r:embed="rId7"/>
                <a:stretch>
                  <a:fillRect l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1E1F8-F469-61B2-2034-9791F4DC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1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218"/>
    </mc:Choice>
    <mc:Fallback xmlns="">
      <p:transition spd="slow" advTm="143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2664" objId="5"/>
        <p14:stopEvt time="136040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arResonance">
            <a:hlinkClick r:id="" action="ppaction://media"/>
            <a:extLst>
              <a:ext uri="{FF2B5EF4-FFF2-40B4-BE49-F238E27FC236}">
                <a16:creationId xmlns:a16="http://schemas.microsoft.com/office/drawing/2014/main" id="{EDFE794F-57C0-41B0-811E-1412C1E4C04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422" y="2724965"/>
            <a:ext cx="5334000" cy="400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07533"/>
                <a:ext cx="7498493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Near resonance: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07533"/>
                <a:ext cx="7498493" cy="5497814"/>
              </a:xfrm>
              <a:blipFill>
                <a:blip r:embed="rId7"/>
                <a:stretch>
                  <a:fillRect l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814491-8DD8-1495-3642-97EC6C73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052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53"/>
    </mc:Choice>
    <mc:Fallback xmlns="">
      <p:transition spd="slow" advTm="178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616" objId="4"/>
        <p14:stopEvt time="54988" objId="4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AAA45-1AE6-4CC0-9E1A-4FE6FB16A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“Admittance”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“</a:t>
                </a:r>
                <a:r>
                  <a:rPr lang="en-US" dirty="0" err="1"/>
                  <a:t>Accelerance</a:t>
                </a:r>
                <a:r>
                  <a:rPr lang="en-US" dirty="0"/>
                  <a:t>”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AAA45-1AE6-4CC0-9E1A-4FE6FB16A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57FE5-EB04-10E9-CFE8-524B046A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088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7"/>
    </mc:Choice>
    <mc:Fallback xmlns="">
      <p:transition spd="slow" advTm="3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CAB86D8-484C-4223-BB2B-376490421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00973"/>
            <a:ext cx="6182686" cy="6057027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00A1EF5-4FF4-83E5-06FD-494360E4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extLst>
      <p:ext uri="{BB962C8B-B14F-4D97-AF65-F5344CB8AC3E}">
        <p14:creationId xmlns:p14="http://schemas.microsoft.com/office/powerpoint/2010/main" val="85255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9"/>
    </mc:Choice>
    <mc:Fallback xmlns="">
      <p:transition spd="slow" advTm="219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6DECD54-C90D-4D13-B374-C4417D03A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00972"/>
            <a:ext cx="6182686" cy="6057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p:pic>
        <p:nvPicPr>
          <p:cNvPr id="20" name="belowResonance">
            <a:hlinkClick r:id="" action="ppaction://media"/>
            <a:extLst>
              <a:ext uri="{FF2B5EF4-FFF2-40B4-BE49-F238E27FC236}">
                <a16:creationId xmlns:a16="http://schemas.microsoft.com/office/drawing/2014/main" id="{C3058EF8-0D5F-4FDF-9B51-25F332D44CF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13786" t="38096" r="65925" b="11995"/>
          <a:stretch/>
        </p:blipFill>
        <p:spPr>
          <a:xfrm>
            <a:off x="6182686" y="4861419"/>
            <a:ext cx="1082180" cy="199658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66B4C1-0688-EF99-0D44-38901B1C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21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"/>
    </mc:Choice>
    <mc:Fallback xmlns="">
      <p:transition spd="slow" advTm="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67" objId="20"/>
        <p14:stopEvt time="1630" objId="20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8F028-F13E-4DC5-A1C5-8AEC26D27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00972"/>
            <a:ext cx="6182687" cy="6057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p:pic>
        <p:nvPicPr>
          <p:cNvPr id="7" name="aboveResonance">
            <a:hlinkClick r:id="" action="ppaction://media"/>
            <a:extLst>
              <a:ext uri="{FF2B5EF4-FFF2-40B4-BE49-F238E27FC236}">
                <a16:creationId xmlns:a16="http://schemas.microsoft.com/office/drawing/2014/main" id="{756D2EC4-8A62-4313-8A21-4191E91EA1D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14888" t="36944" r="66712" b="11786"/>
          <a:stretch/>
        </p:blipFill>
        <p:spPr>
          <a:xfrm>
            <a:off x="6182687" y="4806890"/>
            <a:ext cx="981511" cy="20511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145F2-B1C8-2C69-FD80-385F0726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06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1"/>
    </mc:Choice>
    <mc:Fallback xmlns="">
      <p:transition spd="slow" advTm="2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95" objId="7"/>
        <p14:stopEvt time="2051" objId="7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1708E-9B6B-4178-8EF8-D7AAC755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800972"/>
            <a:ext cx="6182687" cy="6057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p:pic>
        <p:nvPicPr>
          <p:cNvPr id="7" name="nearResonance">
            <a:hlinkClick r:id="" action="ppaction://media"/>
            <a:extLst>
              <a:ext uri="{FF2B5EF4-FFF2-40B4-BE49-F238E27FC236}">
                <a16:creationId xmlns:a16="http://schemas.microsoft.com/office/drawing/2014/main" id="{9323730D-DD89-4AF6-847B-5B4293B800F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14573" t="37364" r="67340" b="12099"/>
          <a:stretch/>
        </p:blipFill>
        <p:spPr>
          <a:xfrm>
            <a:off x="6182687" y="4836252"/>
            <a:ext cx="964734" cy="20217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2EC2D-171E-B818-5406-A0439DC4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67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2"/>
    </mc:Choice>
    <mc:Fallback xmlns="">
      <p:transition spd="slow" advTm="3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57" objId="7"/>
        <p14:stopEvt time="3602" objId="7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18BF7A-02B1-427D-A1E1-01A3A83D35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Displacement,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Velocity,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Acceleration,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18BF7A-02B1-427D-A1E1-01A3A83D35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59" t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2A11A0D-BE9A-481C-BAAE-243D82253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006797"/>
                  </p:ext>
                </p:extLst>
              </p:nvPr>
            </p:nvGraphicFramePr>
            <p:xfrm>
              <a:off x="674114" y="3311141"/>
              <a:ext cx="4515724" cy="25804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7862">
                      <a:extLst>
                        <a:ext uri="{9D8B030D-6E8A-4147-A177-3AD203B41FA5}">
                          <a16:colId xmlns:a16="http://schemas.microsoft.com/office/drawing/2014/main" val="470231140"/>
                        </a:ext>
                      </a:extLst>
                    </a:gridCol>
                    <a:gridCol w="2257862">
                      <a:extLst>
                        <a:ext uri="{9D8B030D-6E8A-4147-A177-3AD203B41FA5}">
                          <a16:colId xmlns:a16="http://schemas.microsoft.com/office/drawing/2014/main" val="30702282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595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Admittance/</a:t>
                          </a:r>
                        </a:p>
                        <a:p>
                          <a:pPr algn="ctr"/>
                          <a:r>
                            <a:rPr lang="en-US" dirty="0"/>
                            <a:t>Receptance/</a:t>
                          </a:r>
                        </a:p>
                        <a:p>
                          <a:pPr algn="ctr"/>
                          <a:r>
                            <a:rPr lang="en-US" dirty="0"/>
                            <a:t>Compliance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45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Mobility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784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Accelerance</a:t>
                          </a:r>
                          <a:r>
                            <a:rPr lang="en-US" dirty="0"/>
                            <a:t>/</a:t>
                          </a:r>
                        </a:p>
                        <a:p>
                          <a:pPr algn="ctr"/>
                          <a:r>
                            <a:rPr lang="en-US" dirty="0"/>
                            <a:t>Inertance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137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2A11A0D-BE9A-481C-BAAE-243D82253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006797"/>
                  </p:ext>
                </p:extLst>
              </p:nvPr>
            </p:nvGraphicFramePr>
            <p:xfrm>
              <a:off x="674114" y="3311141"/>
              <a:ext cx="4515724" cy="25804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7862">
                      <a:extLst>
                        <a:ext uri="{9D8B030D-6E8A-4147-A177-3AD203B41FA5}">
                          <a16:colId xmlns:a16="http://schemas.microsoft.com/office/drawing/2014/main" val="470231140"/>
                        </a:ext>
                      </a:extLst>
                    </a:gridCol>
                    <a:gridCol w="2257862">
                      <a:extLst>
                        <a:ext uri="{9D8B030D-6E8A-4147-A177-3AD203B41FA5}">
                          <a16:colId xmlns:a16="http://schemas.microsoft.com/office/drawing/2014/main" val="30702282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595429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" t="-44000" r="-101078" b="-1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Admittance/</a:t>
                          </a:r>
                        </a:p>
                        <a:p>
                          <a:pPr algn="ctr"/>
                          <a:r>
                            <a:rPr lang="en-US" dirty="0"/>
                            <a:t>Receptance/</a:t>
                          </a:r>
                        </a:p>
                        <a:p>
                          <a:pPr algn="ctr"/>
                          <a:r>
                            <a:rPr lang="en-US" dirty="0"/>
                            <a:t>Compliance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45584"/>
                      </a:ext>
                    </a:extLst>
                  </a:tr>
                  <a:tr h="646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" t="-203774" r="-101078" b="-1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Mobility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784909"/>
                      </a:ext>
                    </a:extLst>
                  </a:tr>
                  <a:tr h="648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" t="-300935" r="-101078" b="-140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Accelerance</a:t>
                          </a:r>
                          <a:r>
                            <a:rPr lang="en-US" dirty="0"/>
                            <a:t>/</a:t>
                          </a:r>
                        </a:p>
                        <a:p>
                          <a:pPr algn="ctr"/>
                          <a:r>
                            <a:rPr lang="en-US" dirty="0"/>
                            <a:t>Inertance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1379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D997FB9E-44A8-4F3E-8B04-79BC3A0895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382591"/>
                  </p:ext>
                </p:extLst>
              </p:nvPr>
            </p:nvGraphicFramePr>
            <p:xfrm>
              <a:off x="6324063" y="3311141"/>
              <a:ext cx="4088564" cy="23145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44282">
                      <a:extLst>
                        <a:ext uri="{9D8B030D-6E8A-4147-A177-3AD203B41FA5}">
                          <a16:colId xmlns:a16="http://schemas.microsoft.com/office/drawing/2014/main" val="470231140"/>
                        </a:ext>
                      </a:extLst>
                    </a:gridCol>
                    <a:gridCol w="2044282">
                      <a:extLst>
                        <a:ext uri="{9D8B030D-6E8A-4147-A177-3AD203B41FA5}">
                          <a16:colId xmlns:a16="http://schemas.microsoft.com/office/drawing/2014/main" val="30702282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595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Dynamic stiffness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45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Mechanical impedance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784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Dynamic mass/</a:t>
                          </a:r>
                        </a:p>
                        <a:p>
                          <a:pPr algn="ctr"/>
                          <a:r>
                            <a:rPr lang="en-US" dirty="0"/>
                            <a:t>Apparent mass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137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D997FB9E-44A8-4F3E-8B04-79BC3A0895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382591"/>
                  </p:ext>
                </p:extLst>
              </p:nvPr>
            </p:nvGraphicFramePr>
            <p:xfrm>
              <a:off x="6324063" y="3311141"/>
              <a:ext cx="4088564" cy="23145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44282">
                      <a:extLst>
                        <a:ext uri="{9D8B030D-6E8A-4147-A177-3AD203B41FA5}">
                          <a16:colId xmlns:a16="http://schemas.microsoft.com/office/drawing/2014/main" val="470231140"/>
                        </a:ext>
                      </a:extLst>
                    </a:gridCol>
                    <a:gridCol w="2044282">
                      <a:extLst>
                        <a:ext uri="{9D8B030D-6E8A-4147-A177-3AD203B41FA5}">
                          <a16:colId xmlns:a16="http://schemas.microsoft.com/office/drawing/2014/main" val="30702282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5954292"/>
                      </a:ext>
                    </a:extLst>
                  </a:tr>
                  <a:tr h="646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8" t="-62264" r="-101190" b="-2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Dynamic stiffness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45584"/>
                      </a:ext>
                    </a:extLst>
                  </a:tr>
                  <a:tr h="648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8" t="-160748" r="-101190" b="-1130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Mechanical impedance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784909"/>
                      </a:ext>
                    </a:extLst>
                  </a:tr>
                  <a:tr h="648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8" t="-263208" r="-101190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Dynamic mass/</a:t>
                          </a:r>
                        </a:p>
                        <a:p>
                          <a:pPr algn="ctr"/>
                          <a:r>
                            <a:rPr lang="en-US" dirty="0"/>
                            <a:t>Apparent mass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137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9C60FF5-6820-6AE2-654A-DF3D2DA6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641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446"/>
    </mc:Choice>
    <mc:Fallback xmlns="">
      <p:transition spd="slow" advTm="13744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A65BD-D55B-1AE9-39CC-7E76C6C7A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829" y="-136525"/>
            <a:ext cx="7005682" cy="6858000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12DFC2D1-2FF4-7E9F-58F8-51C3055C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853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88"/>
    </mc:Choice>
    <mc:Fallback xmlns="">
      <p:transition spd="slow" advTm="10558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79F8-9B07-4A5E-98ED-254E86B3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in undamped systems</a:t>
            </a:r>
          </a:p>
        </p:txBody>
      </p:sp>
      <p:pic>
        <p:nvPicPr>
          <p:cNvPr id="4" name="massSpring_noDamper_totalEnergy">
            <a:hlinkClick r:id="" action="ppaction://media"/>
            <a:extLst>
              <a:ext uri="{FF2B5EF4-FFF2-40B4-BE49-F238E27FC236}">
                <a16:creationId xmlns:a16="http://schemas.microsoft.com/office/drawing/2014/main" id="{66628BB2-2639-4AB3-8DDF-F578BFB2FE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991" y="1076325"/>
            <a:ext cx="7330017" cy="5497513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7A6F4A1-94AE-D7B4-9F25-ACB7CBB4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extLst>
      <p:ext uri="{BB962C8B-B14F-4D97-AF65-F5344CB8AC3E}">
        <p14:creationId xmlns:p14="http://schemas.microsoft.com/office/powerpoint/2010/main" val="2799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656A-7E6D-C405-FBA7-9AD1B6F2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plus steady-response</a:t>
            </a:r>
          </a:p>
        </p:txBody>
      </p:sp>
      <p:pic>
        <p:nvPicPr>
          <p:cNvPr id="6" name="transientToSteadyState">
            <a:hlinkClick r:id="" action="ppaction://media"/>
            <a:extLst>
              <a:ext uri="{FF2B5EF4-FFF2-40B4-BE49-F238E27FC236}">
                <a16:creationId xmlns:a16="http://schemas.microsoft.com/office/drawing/2014/main" id="{C358E390-1015-178C-8701-262149B7B7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3" y="1083855"/>
            <a:ext cx="6716712" cy="50371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E68-DF78-6158-3906-34DAE700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Forced vibration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DF137-0CD1-7E6C-7EDB-7BDA58FA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5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656A-7E6D-C405-FBA7-9AD1B6F2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plus steady-response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D7E68-DF78-6158-3906-34DAE700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Forced vibration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DF137-0CD1-7E6C-7EDB-7BDA58FA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21</a:t>
            </a:fld>
            <a:endParaRPr lang="en-US"/>
          </a:p>
        </p:txBody>
      </p:sp>
      <p:pic>
        <p:nvPicPr>
          <p:cNvPr id="8" name="transientToSteadyState_withTransient">
            <a:hlinkClick r:id="" action="ppaction://media"/>
            <a:extLst>
              <a:ext uri="{FF2B5EF4-FFF2-40B4-BE49-F238E27FC236}">
                <a16:creationId xmlns:a16="http://schemas.microsoft.com/office/drawing/2014/main" id="{12D98CE0-22CC-E031-7402-B54E7695DD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735" y="1083855"/>
            <a:ext cx="6716712" cy="5037137"/>
          </a:xfrm>
        </p:spPr>
      </p:pic>
    </p:spTree>
    <p:extLst>
      <p:ext uri="{BB962C8B-B14F-4D97-AF65-F5344CB8AC3E}">
        <p14:creationId xmlns:p14="http://schemas.microsoft.com/office/powerpoint/2010/main" val="83600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B35E-F944-B7F5-2B9B-AABCF3D5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excitation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B2414-FD65-5B43-4CA1-640DD47A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forcing the mass, we can model the base as moving.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C7F2F-C778-6E89-4DBC-1A028992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2389994-8258-8ECA-1239-63052FDF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extLst>
      <p:ext uri="{BB962C8B-B14F-4D97-AF65-F5344CB8AC3E}">
        <p14:creationId xmlns:p14="http://schemas.microsoft.com/office/powerpoint/2010/main" val="508793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8D859-260D-0124-D9ED-F1BF0A55F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A1B1-D390-0C1C-023F-D653B9B9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excitation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A5AE0-984E-20D6-14BB-B62A987C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force is applied to a machine, how much force is transmitted to the base?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39A3D-DA3C-B3FF-5F01-6F17057B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199DA6E-C7AF-B082-D946-819F6F1E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extLst>
      <p:ext uri="{BB962C8B-B14F-4D97-AF65-F5344CB8AC3E}">
        <p14:creationId xmlns:p14="http://schemas.microsoft.com/office/powerpoint/2010/main" val="784680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7479-8ADD-4D2E-466F-1C53EC3C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Transmissibilities</a:t>
            </a:r>
            <a:r>
              <a:rPr lang="en-US" dirty="0"/>
              <a:t> for single-stage isolators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E9DDF-BF18-6CD6-02F1-DFFB7EE5AC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E9DDF-BF18-6CD6-02F1-DFFB7EE5A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47AA6-4A61-1310-4C51-202449F07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24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059CFC6-461C-50E9-D959-9A66958F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extLst>
      <p:ext uri="{BB962C8B-B14F-4D97-AF65-F5344CB8AC3E}">
        <p14:creationId xmlns:p14="http://schemas.microsoft.com/office/powerpoint/2010/main" val="579789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2EB93-DBB0-6CA8-423B-3EB443922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985B-FFDC-F119-B68C-A21C6477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Transmissibilities</a:t>
            </a:r>
            <a:r>
              <a:rPr lang="en-US" dirty="0"/>
              <a:t> for single-stage isolators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6548C-D414-193D-B57B-7C37E8F1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45DF1-D8C8-06DD-FE4D-1160AF75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3" y="848497"/>
            <a:ext cx="6896100" cy="5248275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F2299EF9-22B6-9D01-84E6-78EECABB6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extLst>
      <p:ext uri="{BB962C8B-B14F-4D97-AF65-F5344CB8AC3E}">
        <p14:creationId xmlns:p14="http://schemas.microsoft.com/office/powerpoint/2010/main" val="333675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F534-33BE-E08A-9563-A77D6819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Boat seat suspension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52DDA-703B-24CD-52D1-AEF6E04AA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single stage suspension for a boat seat that has less than ± 3 cm of displacement when traveling into 1 m high (pk-pk) surface waves with a wavelength of 5 m and a speed of 4 m/s. The boat is traveling at 4.5 m/s into the waves. The mass of the seat plus the driver is 100 kg.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61CEF-5A94-412F-A0C0-35AF9625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Forced vibration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A8643-4C27-45F4-C2CB-BEB3E1F6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1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E823B-0376-006E-3CA2-6848B00BF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0556-7980-6616-053A-2C27413C8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Boat seat suspension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3C2D3-8AB1-8338-C326-3545290B3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alternative solutions: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9A2E8-7EA8-315E-8C4D-36C8B9E3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Forced vibration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DC571-4D20-63EA-5CF1-EBAA1161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1F27C-F5ED-AF25-B2D7-118762C5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31" y="659027"/>
            <a:ext cx="5568777" cy="423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4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79F8-9B07-4A5E-98ED-254E86B3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in underdamped systems</a:t>
            </a:r>
          </a:p>
        </p:txBody>
      </p:sp>
      <p:pic>
        <p:nvPicPr>
          <p:cNvPr id="6" name="energy_damping">
            <a:hlinkClick r:id="" action="ppaction://media"/>
            <a:extLst>
              <a:ext uri="{FF2B5EF4-FFF2-40B4-BE49-F238E27FC236}">
                <a16:creationId xmlns:a16="http://schemas.microsoft.com/office/drawing/2014/main" id="{FFB087F3-66F4-4669-AD66-31D500C73C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" y="1076325"/>
            <a:ext cx="7329488" cy="5497513"/>
          </a:xfr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C9FEEBF-0CE9-9603-C483-DFF6988A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extLst>
      <p:ext uri="{BB962C8B-B14F-4D97-AF65-F5344CB8AC3E}">
        <p14:creationId xmlns:p14="http://schemas.microsoft.com/office/powerpoint/2010/main" val="33965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83D-4F75-44E3-A59E-C57CC554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oscillator</a:t>
            </a:r>
          </a:p>
        </p:txBody>
      </p:sp>
      <p:pic>
        <p:nvPicPr>
          <p:cNvPr id="12" name="nearResonance">
            <a:hlinkClick r:id="" action="ppaction://media"/>
            <a:extLst>
              <a:ext uri="{FF2B5EF4-FFF2-40B4-BE49-F238E27FC236}">
                <a16:creationId xmlns:a16="http://schemas.microsoft.com/office/drawing/2014/main" id="{63817F99-72A5-4875-86CB-275298D53C76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11611" t="36119" r="64009" b="9252"/>
          <a:stretch/>
        </p:blipFill>
        <p:spPr>
          <a:xfrm>
            <a:off x="998289" y="1484851"/>
            <a:ext cx="2849984" cy="4790113"/>
          </a:xfr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33DB5BC-7134-42FA-DE01-6B1456FB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6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35"/>
    </mc:Choice>
    <mc:Fallback xmlns="">
      <p:transition spd="slow" advTm="85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424" objId="12"/>
        <p14:stopEvt time="47792" objId="1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49B4-BC50-4C33-A8C5-532D8011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body diagram with damping and forcing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699F359-46C9-6791-74C5-4D6A96E5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86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91"/>
    </mc:Choice>
    <mc:Fallback xmlns="">
      <p:transition spd="slow" advTm="10509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Forced equation of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FA3A-C47B-400D-B4EF-4D12FB0A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Newton’s second law: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55EF3-B82F-51F9-0C3F-40B18FFCE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823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36"/>
    </mc:Choice>
    <mc:Fallback xmlns="">
      <p:transition spd="slow" advTm="6163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00695"/>
                <a:ext cx="11079892" cy="5036494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, then the system will have a different response to the damped oscillator.</a:t>
                </a:r>
              </a:p>
              <a:p>
                <a:endParaRPr lang="en-US" dirty="0"/>
              </a:p>
              <a:p>
                <a:r>
                  <a:rPr lang="en-US" dirty="0"/>
                  <a:t>The total response will be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00695"/>
                <a:ext cx="11079892" cy="5036494"/>
              </a:xfrm>
              <a:blipFill>
                <a:blip r:embed="rId4"/>
                <a:stretch>
                  <a:fillRect l="-990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7D574-C6E6-769B-CE04-F394FD4B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305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695"/>
    </mc:Choice>
    <mc:Fallback xmlns="">
      <p:transition spd="slow" advTm="11269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dirty="0"/>
                  <a:t>For now,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sinusoidal,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Then the particular solution has the same form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249ED8A-0810-9BF1-9C0A-587F861D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709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07"/>
    </mc:Choice>
    <mc:Fallback xmlns="">
      <p:transition spd="slow" advTm="16760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66240-A647-84D1-0170-9F579A59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Forced vibration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08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15"/>
    </mc:Choice>
    <mc:Fallback xmlns="">
      <p:transition spd="slow" advTm="10091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1.4|17.2|11|34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4.6|1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7.1|2.5|2.6|1.4|5.9|4.8|15.2|2|25.6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2.6|2.6|11.7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|4.3|1.1|3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4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7|1.8|2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13240</TotalTime>
  <Words>518</Words>
  <Application>Microsoft Office PowerPoint</Application>
  <PresentationFormat>Widescreen</PresentationFormat>
  <Paragraphs>140</Paragraphs>
  <Slides>27</Slides>
  <Notes>16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Atkinson Hyperlegible</vt:lpstr>
      <vt:lpstr>Calibri</vt:lpstr>
      <vt:lpstr>Cambria Math</vt:lpstr>
      <vt:lpstr>Office Theme</vt:lpstr>
      <vt:lpstr>Vibration isolation</vt:lpstr>
      <vt:lpstr>Energy in undamped systems</vt:lpstr>
      <vt:lpstr>Energy in underdamped systems</vt:lpstr>
      <vt:lpstr>Forced oscillator</vt:lpstr>
      <vt:lpstr>Free body diagram with damping and forcing</vt:lpstr>
      <vt:lpstr>Forced equation of motion</vt:lpstr>
      <vt:lpstr>Forced oscillations</vt:lpstr>
      <vt:lpstr>Forced oscillations</vt:lpstr>
      <vt:lpstr>Forced oscillations</vt:lpstr>
      <vt:lpstr>Forced oscillations</vt:lpstr>
      <vt:lpstr>Forced oscillations</vt:lpstr>
      <vt:lpstr>Forced oscillations</vt:lpstr>
      <vt:lpstr>Frequency response functions</vt:lpstr>
      <vt:lpstr>Frequency response functions</vt:lpstr>
      <vt:lpstr>Frequency response functions</vt:lpstr>
      <vt:lpstr>Frequency response functions</vt:lpstr>
      <vt:lpstr>Frequency response functions</vt:lpstr>
      <vt:lpstr>Frequency response functions</vt:lpstr>
      <vt:lpstr>PowerPoint Presentation</vt:lpstr>
      <vt:lpstr>Transient plus steady-response</vt:lpstr>
      <vt:lpstr>Transient plus steady-response</vt:lpstr>
      <vt:lpstr>Base excitation</vt:lpstr>
      <vt:lpstr>Base excitation</vt:lpstr>
      <vt:lpstr>Transmissibilities for single-stage isolators</vt:lpstr>
      <vt:lpstr>Transmissibilities for single-stage isolators</vt:lpstr>
      <vt:lpstr>Example problem: Boat seat suspension</vt:lpstr>
      <vt:lpstr>Example problem: Boat seat suspension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Dare</dc:creator>
  <cp:lastModifiedBy>Tyler Dare</cp:lastModifiedBy>
  <cp:revision>127</cp:revision>
  <dcterms:created xsi:type="dcterms:W3CDTF">2025-01-05T23:36:15Z</dcterms:created>
  <dcterms:modified xsi:type="dcterms:W3CDTF">2025-02-26T02:50:54Z</dcterms:modified>
</cp:coreProperties>
</file>